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</p:sldIdLst>
  <p:sldSz cy="6172200" cx="10972800"/>
  <p:notesSz cx="7010400" cy="9296400"/>
  <p:embeddedFontLst>
    <p:embeddedFont>
      <p:font typeface="Questrial"/>
      <p:regular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font" Target="fonts/Questrial-regular.fntdata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4" y="8831579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2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Google Shape;7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8;n"/>
          <p:cNvGrpSpPr/>
          <p:nvPr/>
        </p:nvGrpSpPr>
        <p:grpSpPr>
          <a:xfrm>
            <a:off x="5591137" y="190608"/>
            <a:ext cx="1044424" cy="351480"/>
            <a:chOff x="2604423" y="247812"/>
            <a:chExt cx="1379963" cy="464400"/>
          </a:xfrm>
        </p:grpSpPr>
        <p:pic>
          <p:nvPicPr>
            <p:cNvPr id="9" name="Google Shape;9;n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4423" y="456585"/>
              <a:ext cx="1379963" cy="255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n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00" name="Google Shape;200;p1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59" name="Google Shape;259;p1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64" name="Google Shape;264;p1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76" name="Google Shape;276;p1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88" name="Google Shape;288;p1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93" name="Google Shape;293;p1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99" name="Google Shape;299;p1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05" name="Google Shape;305;p1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0" name="Google Shape;310;p1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People = Developers, Data Scientist, Engineers</a:t>
            </a:r>
            <a:endParaRPr/>
          </a:p>
          <a:p>
            <a:pPr indent="0" lvl="0" marL="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Problems = Self-driving cars, healthcare issues like cancer detection, consumer services and robotics</a:t>
            </a:r>
            <a:endParaRPr/>
          </a:p>
          <a:p>
            <a:pPr indent="0" lvl="0" marL="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rPr lang="en-US"/>
              <a:t>AI / Deep Learning = training, optimizing and deploying deep neural networks</a:t>
            </a:r>
            <a:endParaRPr/>
          </a:p>
        </p:txBody>
      </p:sp>
      <p:sp>
        <p:nvSpPr>
          <p:cNvPr id="209" name="Google Shape;209;p2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2" name="Google Shape;322;p2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28" name="Google Shape;328;p2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33" name="Google Shape;333;p2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46" name="Google Shape;346;p2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52" name="Google Shape;352;p2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58" name="Google Shape;358;p2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64" name="Google Shape;364;p2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70" name="Google Shape;370;p2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 sz="1100" u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7" name="Google Shape;217;p3:notes"/>
          <p:cNvSpPr txBox="1"/>
          <p:nvPr>
            <p:ph idx="12" type="sldNum"/>
          </p:nvPr>
        </p:nvSpPr>
        <p:spPr>
          <a:xfrm>
            <a:off x="3663169" y="8829967"/>
            <a:ext cx="3037839" cy="4648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76" name="Google Shape;376;p3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81" name="Google Shape;381;p3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87" name="Google Shape;387;p3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399" name="Google Shape;399;p4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05" name="Google Shape;405;p4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11" name="Google Shape;411;p4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17" name="Google Shape;417;p4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23" name="Google Shape;423;p4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29" name="Google Shape;429;p4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4" name="Google Shape;224;p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35" name="Google Shape;435;p4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41" name="Google Shape;441;p4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53" name="Google Shape;453;p4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59" name="Google Shape;459;p5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65" name="Google Shape;465;p5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71" name="Google Shape;471;p5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77" name="Google Shape;477;p5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83" name="Google Shape;483;p5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89" name="Google Shape;489;p5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29" name="Google Shape;229;p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495" name="Google Shape;495;p5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01" name="Google Shape;501;p5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07" name="Google Shape;507;p5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13" name="Google Shape;513;p5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60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21" name="Google Shape;521;p60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1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28" name="Google Shape;528;p61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35" name="Google Shape;535;p62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41" name="Google Shape;541;p63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4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48" name="Google Shape;548;p64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5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54" name="Google Shape;554;p65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35" name="Google Shape;235;p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559" name="Google Shape;559;p66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68:notes"/>
          <p:cNvSpPr txBox="1"/>
          <p:nvPr>
            <p:ph idx="1" type="body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650" lIns="91325" spcFirstLastPara="1" rIns="91325" wrap="square" tIns="456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p68:notes"/>
          <p:cNvSpPr txBox="1"/>
          <p:nvPr>
            <p:ph idx="12" type="sldNum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50" lIns="91325" spcFirstLastPara="1" rIns="91325" wrap="square" tIns="456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Trebuchet MS"/>
              <a:buNone/>
            </a:pPr>
            <a:fld id="{00000000-1234-1234-1234-123412341234}" type="slidenum"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41" name="Google Shape;241;p7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8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47" name="Google Shape;247;p8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Slide - Images">
  <p:cSld name="12_Title Slide - Images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-168" l="-7772" r="64278" t="26752"/>
          <a:stretch/>
        </p:blipFill>
        <p:spPr>
          <a:xfrm>
            <a:off x="0" y="0"/>
            <a:ext cx="10972800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 flipH="1"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490972" y="4612301"/>
            <a:ext cx="60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type="title"/>
          </p:nvPr>
        </p:nvSpPr>
        <p:spPr>
          <a:xfrm>
            <a:off x="490972" y="3434607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Trebuchet MS"/>
              <a:buNone/>
              <a:defRPr b="1" i="0" sz="4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1" name="Google Shape;21;p2"/>
          <p:cNvCxnSpPr/>
          <p:nvPr/>
        </p:nvCxnSpPr>
        <p:spPr>
          <a:xfrm>
            <a:off x="583337" y="4490989"/>
            <a:ext cx="5456700" cy="0"/>
          </a:xfrm>
          <a:prstGeom prst="straightConnector1">
            <a:avLst/>
          </a:prstGeom>
          <a:noFill/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" name="Google Shape;2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37" y="483260"/>
            <a:ext cx="2284500" cy="8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with CONFIDENTIAL">
  <p:cSld name="Title, Subtitle, and Content with CONFIDENTIAL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2" name="Google Shape;72;p11"/>
          <p:cNvSpPr/>
          <p:nvPr/>
        </p:nvSpPr>
        <p:spPr>
          <a:xfrm>
            <a:off x="7049728" y="578171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Font typeface="Trebuchet MS"/>
              <a:buNone/>
            </a:pPr>
            <a:r>
              <a:rPr b="1" i="0" lang="en-US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Two Content">
  <p:cSld name="Title, Subtitle, and Two Conte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type="title"/>
          </p:nvPr>
        </p:nvSpPr>
        <p:spPr>
          <a:xfrm>
            <a:off x="498347" y="654352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" type="body"/>
          </p:nvPr>
        </p:nvSpPr>
        <p:spPr>
          <a:xfrm>
            <a:off x="498347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2" type="body"/>
          </p:nvPr>
        </p:nvSpPr>
        <p:spPr>
          <a:xfrm>
            <a:off x="5529389" y="2111660"/>
            <a:ext cx="49452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3" type="body"/>
          </p:nvPr>
        </p:nvSpPr>
        <p:spPr>
          <a:xfrm>
            <a:off x="498347" y="1180567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1553496" y="5352630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1" name="Google Shape;8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3271" y="5142126"/>
            <a:ext cx="7546200" cy="1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4"/>
          <p:cNvSpPr txBox="1"/>
          <p:nvPr>
            <p:ph type="title"/>
          </p:nvPr>
        </p:nvSpPr>
        <p:spPr>
          <a:xfrm>
            <a:off x="498347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nd Segue">
  <p:cSld name="Quote and Segu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/>
          </a:blip>
          <a:srcRect b="-4270" l="-5221" r="58851" t="22936"/>
          <a:stretch/>
        </p:blipFill>
        <p:spPr>
          <a:xfrm flipH="1" rot="10800000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- Green">
  <p:cSld name="Transition - Gree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/>
          </a:blip>
          <a:srcRect b="-4270" l="-5221" r="58851" t="22936"/>
          <a:stretch/>
        </p:blipFill>
        <p:spPr>
          <a:xfrm flipH="1" rot="10800000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498347" y="2790634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- NO LOGO &amp; PAGE NUMBER">
  <p:cSld name="Title, Subtitle, and Content - NO LOGO &amp; PAGE 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512064" y="2103034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498347" y="633525"/>
            <a:ext cx="5922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2" type="body"/>
          </p:nvPr>
        </p:nvSpPr>
        <p:spPr>
          <a:xfrm>
            <a:off x="498347" y="1183333"/>
            <a:ext cx="59220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">
  <p:cSld name="Title, Subtitle,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ote and Segue">
  <p:cSld name="1_Quote and Segu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2"/>
          <p:cNvPicPr preferRelativeResize="0"/>
          <p:nvPr/>
        </p:nvPicPr>
        <p:blipFill rotWithShape="1">
          <a:blip r:embed="rId2">
            <a:alphaModFix/>
          </a:blip>
          <a:srcRect b="-9038" l="-13073" r="63755" t="22533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2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with CONFIDENTIAL">
  <p:cSld name="Title, Subtitle, and Content with CONFIDENTIAL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33" name="Google Shape;133;p23"/>
          <p:cNvSpPr/>
          <p:nvPr/>
        </p:nvSpPr>
        <p:spPr>
          <a:xfrm>
            <a:off x="7049728" y="5781717"/>
            <a:ext cx="27630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"/>
              <a:buFont typeface="Trebuchet MS"/>
              <a:buNone/>
            </a:pPr>
            <a:r>
              <a:rPr b="1" i="0" lang="en-US" sz="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4"/>
          <p:cNvSpPr txBox="1"/>
          <p:nvPr>
            <p:ph type="title"/>
          </p:nvPr>
        </p:nvSpPr>
        <p:spPr>
          <a:xfrm>
            <a:off x="1553496" y="5352630"/>
            <a:ext cx="786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7" name="Google Shape;1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3271" y="5142126"/>
            <a:ext cx="7546200" cy="10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498347" y="5169473"/>
            <a:ext cx="99762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b="1" i="0" sz="3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 rotWithShape="1">
          <a:blip r:embed="rId2">
            <a:alphaModFix/>
          </a:blip>
          <a:srcRect b="-226" l="-21751" r="0" t="0"/>
          <a:stretch/>
        </p:blipFill>
        <p:spPr>
          <a:xfrm>
            <a:off x="0" y="0"/>
            <a:ext cx="10972798" cy="5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7"/>
          <p:cNvSpPr/>
          <p:nvPr/>
        </p:nvSpPr>
        <p:spPr>
          <a:xfrm flipH="1" rot="10800000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38" y="3902417"/>
            <a:ext cx="3232856" cy="113274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/>
        </p:nvSpPr>
        <p:spPr>
          <a:xfrm>
            <a:off x="481652" y="5310990"/>
            <a:ext cx="3334680" cy="36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10"/>
              <a:buFont typeface="Trebuchet MS"/>
              <a:buNone/>
            </a:pPr>
            <a:r>
              <a:rPr b="0" i="0" lang="en-US" sz="204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_Title Slide - Images">
  <p:cSld name="12_Title Slide - Images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8"/>
          <p:cNvPicPr preferRelativeResize="0"/>
          <p:nvPr/>
        </p:nvPicPr>
        <p:blipFill rotWithShape="1">
          <a:blip r:embed="rId2">
            <a:alphaModFix/>
          </a:blip>
          <a:srcRect b="-226" l="-21751" r="0" t="0"/>
          <a:stretch/>
        </p:blipFill>
        <p:spPr>
          <a:xfrm>
            <a:off x="0" y="0"/>
            <a:ext cx="10972798" cy="594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/>
          <p:nvPr/>
        </p:nvSpPr>
        <p:spPr>
          <a:xfrm flipH="1" rot="10800000"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8"/>
          <p:cNvSpPr txBox="1"/>
          <p:nvPr>
            <p:ph idx="1" type="subTitle"/>
          </p:nvPr>
        </p:nvSpPr>
        <p:spPr>
          <a:xfrm>
            <a:off x="490972" y="4612300"/>
            <a:ext cx="6057132" cy="369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Trebuchet MS"/>
              <a:buNone/>
              <a:defRPr b="0" i="0" sz="2040" u="none" cap="none" strike="noStrik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Trebuchet MS"/>
              <a:buNone/>
              <a:defRPr b="0" i="0" sz="156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–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55" name="Google Shape;155;p28"/>
          <p:cNvSpPr txBox="1"/>
          <p:nvPr>
            <p:ph type="title"/>
          </p:nvPr>
        </p:nvSpPr>
        <p:spPr>
          <a:xfrm>
            <a:off x="490972" y="3434608"/>
            <a:ext cx="6057132" cy="9828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40"/>
              <a:buFont typeface="Trebuchet MS"/>
              <a:buNone/>
              <a:defRPr b="1" i="0" sz="444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6" name="Google Shape;156;p28"/>
          <p:cNvCxnSpPr/>
          <p:nvPr/>
        </p:nvCxnSpPr>
        <p:spPr>
          <a:xfrm>
            <a:off x="583338" y="4490989"/>
            <a:ext cx="5456768" cy="0"/>
          </a:xfrm>
          <a:prstGeom prst="straightConnector1">
            <a:avLst/>
          </a:prstGeom>
          <a:noFill/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7" name="Google Shape;1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37" y="483259"/>
            <a:ext cx="2284589" cy="80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with CONFIDENTIAL">
  <p:cSld name="Title, Subtitle, and Content with CONFIDENTIAL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516750" y="2103034"/>
            <a:ext cx="9948672" cy="3718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Trebuchet MS"/>
              <a:buNone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560"/>
              <a:buFont typeface="Trebuchet MS"/>
              <a:buNone/>
              <a:defRPr b="0" i="0" sz="156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8139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  <a:defRPr b="0" i="0" sz="204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8139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8139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814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814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2" type="body"/>
          </p:nvPr>
        </p:nvSpPr>
        <p:spPr>
          <a:xfrm>
            <a:off x="498347" y="1183331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8139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8139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814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814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62" name="Google Shape;162;p29"/>
          <p:cNvSpPr/>
          <p:nvPr/>
        </p:nvSpPr>
        <p:spPr>
          <a:xfrm>
            <a:off x="7049727" y="5781715"/>
            <a:ext cx="2762866" cy="24814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25" spcFirstLastPara="1" rIns="91425" wrap="square" tIns="456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"/>
              <a:buFont typeface="Trebuchet MS"/>
              <a:buNone/>
            </a:pPr>
            <a:r>
              <a:rPr b="1" i="0" lang="en-US" sz="839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0"/>
          <p:cNvSpPr txBox="1"/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- Green">
  <p:cSld name="Transition - Green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2">
            <a:alphaModFix/>
          </a:blip>
          <a:srcRect b="-4267" l="-5218" r="58849" t="22933"/>
          <a:stretch/>
        </p:blipFill>
        <p:spPr>
          <a:xfrm flipH="1" rot="10800000">
            <a:off x="0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 txBox="1"/>
          <p:nvPr>
            <p:ph type="title"/>
          </p:nvPr>
        </p:nvSpPr>
        <p:spPr>
          <a:xfrm>
            <a:off x="498347" y="2790634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Two Content">
  <p:cSld name="Title, Subtitle, and 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498347" y="654352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498347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8140" lvl="1" marL="9144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Trebuchet MS"/>
              <a:buChar char="•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7" name="Google Shape;177;p32"/>
          <p:cNvSpPr txBox="1"/>
          <p:nvPr>
            <p:ph idx="2" type="body"/>
          </p:nvPr>
        </p:nvSpPr>
        <p:spPr>
          <a:xfrm>
            <a:off x="5529388" y="2111660"/>
            <a:ext cx="4945062" cy="3693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b="0" i="0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8140" lvl="1" marL="9144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Trebuchet MS"/>
              <a:buChar char="•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429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429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429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429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429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78" name="Google Shape;178;p32"/>
          <p:cNvSpPr txBox="1"/>
          <p:nvPr>
            <p:ph idx="3" type="body"/>
          </p:nvPr>
        </p:nvSpPr>
        <p:spPr>
          <a:xfrm>
            <a:off x="498347" y="1180567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760"/>
              <a:buFont typeface="Trebuchet MS"/>
              <a:buNone/>
              <a:defRPr b="0" i="0" sz="276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8139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8139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814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814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Char char="»"/>
              <a:defRPr b="0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ansition - Green">
  <p:cSld name="Transition - Gree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-4270" l="-5221" r="58851" t="22936"/>
          <a:stretch/>
        </p:blipFill>
        <p:spPr>
          <a:xfrm flipH="1" rot="10800000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498347" y="2790634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o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/>
          <p:cNvSpPr txBox="1"/>
          <p:nvPr>
            <p:ph type="title"/>
          </p:nvPr>
        </p:nvSpPr>
        <p:spPr>
          <a:xfrm>
            <a:off x="1553495" y="5352631"/>
            <a:ext cx="7865806" cy="36933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Trebuchet MS"/>
              <a:buNone/>
              <a:defRPr b="1" i="0" sz="204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2" name="Google Shape;18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13271" y="5142126"/>
            <a:ext cx="7546256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MO Placeholder">
  <p:cSld name="DEMO Placehold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4"/>
          <p:cNvSpPr txBox="1"/>
          <p:nvPr>
            <p:ph type="title"/>
          </p:nvPr>
        </p:nvSpPr>
        <p:spPr>
          <a:xfrm>
            <a:off x="498347" y="5169473"/>
            <a:ext cx="9976102" cy="535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Trebuchet MS"/>
              <a:buNone/>
              <a:defRPr b="1" i="0" sz="324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40"/>
              <a:buFont typeface="Arial"/>
              <a:buNone/>
              <a:defRPr b="1" i="0" sz="324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nd Segue">
  <p:cSld name="Quote and Segu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35"/>
          <p:cNvPicPr preferRelativeResize="0"/>
          <p:nvPr/>
        </p:nvPicPr>
        <p:blipFill rotWithShape="1">
          <a:blip r:embed="rId2">
            <a:alphaModFix/>
          </a:blip>
          <a:srcRect b="-4267" l="-5218" r="58849" t="22933"/>
          <a:stretch/>
        </p:blipFill>
        <p:spPr>
          <a:xfrm flipH="1" rot="10800000">
            <a:off x="0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5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5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ote and Segue">
  <p:cSld name="1_Quote and Segu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/>
          <p:nvPr/>
        </p:nvSpPr>
        <p:spPr>
          <a:xfrm>
            <a:off x="0" y="1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-9036" l="-13076" r="63758" t="22534"/>
          <a:stretch/>
        </p:blipFill>
        <p:spPr>
          <a:xfrm flipH="1">
            <a:off x="-1" y="1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-1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6"/>
          <p:cNvSpPr/>
          <p:nvPr/>
        </p:nvSpPr>
        <p:spPr>
          <a:xfrm rot="10800000">
            <a:off x="-1" y="1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019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675" lIns="91425" spcFirstLastPara="1" rIns="91425" wrap="square" tIns="45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Subtitle, and Content - NO LOGO &amp; PAGE NUMBER">
  <p:cSld name="Title, Subtitle, and Content - NO LOGO &amp; PAGE NUMB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512064" y="2103034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498347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Photograph">
  <p:cSld name="Content with Photograph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498347" y="633525"/>
            <a:ext cx="5922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512064" y="2103034"/>
            <a:ext cx="59058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98347" y="1183333"/>
            <a:ext cx="5922000" cy="52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nd Segue">
  <p:cSld name="Quote and Segu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2">
            <a:alphaModFix/>
          </a:blip>
          <a:srcRect b="-4270" l="-5221" r="58851" t="22936"/>
          <a:stretch/>
        </p:blipFill>
        <p:spPr>
          <a:xfrm flipH="1" rot="10800000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Quote and Segue">
  <p:cSld name="1_Quote and Segu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9"/>
          <p:cNvPicPr preferRelativeResize="0"/>
          <p:nvPr/>
        </p:nvPicPr>
        <p:blipFill rotWithShape="1">
          <a:blip r:embed="rId2">
            <a:alphaModFix/>
          </a:blip>
          <a:srcRect b="-9038" l="-13073" r="63755" t="22533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9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9"/>
          <p:cNvSpPr/>
          <p:nvPr/>
        </p:nvSpPr>
        <p:spPr>
          <a:xfrm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411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8594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>
  <p:cSld name="Closing Slide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b="-168" l="-7772" r="64278" t="26752"/>
          <a:stretch/>
        </p:blipFill>
        <p:spPr>
          <a:xfrm>
            <a:off x="0" y="0"/>
            <a:ext cx="10972800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/>
          <p:nvPr/>
        </p:nvSpPr>
        <p:spPr>
          <a:xfrm flipH="1" rot="10800000"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509"/>
                </a:srgbClr>
              </a:gs>
            </a:gsLst>
            <a:lin ang="300012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337" y="3902417"/>
            <a:ext cx="3232799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0"/>
          <p:cNvSpPr txBox="1"/>
          <p:nvPr/>
        </p:nvSpPr>
        <p:spPr>
          <a:xfrm>
            <a:off x="481641" y="5310989"/>
            <a:ext cx="251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Trebuchet MS"/>
              <a:buNone/>
            </a:pPr>
            <a:r>
              <a:rPr b="0" i="0" lang="en-US" sz="20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499743" y="653531"/>
            <a:ext cx="9973200" cy="590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17402" y="2002366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499743" y="653531"/>
            <a:ext cx="9973200" cy="5909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Trebuchet MS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517402" y="2002366"/>
            <a:ext cx="9948900" cy="3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130817" y="5785419"/>
            <a:ext cx="580800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499742" y="653530"/>
            <a:ext cx="9973313" cy="59092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2700"/>
              <a:buFont typeface="Arial"/>
              <a:buNone/>
              <a:defRPr b="1" i="0" sz="27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517402" y="2002367"/>
            <a:ext cx="9948931" cy="390804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rebuchet MS"/>
              <a:buNone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rebuchet MS"/>
              <a:buNone/>
              <a:defRPr b="0" i="0" sz="15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rebuchet MS"/>
              <a:buNone/>
              <a:defRPr b="0" i="0" sz="13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b="0" i="0" sz="17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130817" y="5785418"/>
            <a:ext cx="580687" cy="206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3"/>
              <a:buFont typeface="Trebuchet MS"/>
              <a:buNone/>
            </a:pPr>
            <a:fld id="{00000000-1234-1234-1234-123412341234}" type="slidenum">
              <a:rPr b="0" i="0" lang="en-US" sz="850" u="none" cap="none" strike="noStrik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b="0" i="0" lang="en-US" sz="1050" u="none" cap="none" strike="noStrik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idx="1" type="subTitle"/>
          </p:nvPr>
        </p:nvSpPr>
        <p:spPr>
          <a:xfrm>
            <a:off x="490972" y="4612301"/>
            <a:ext cx="605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None/>
            </a:pPr>
            <a:r>
              <a:rPr lang="en-US"/>
              <a:t>Charles Killam, LP.D.</a:t>
            </a:r>
            <a:endParaRPr/>
          </a:p>
        </p:txBody>
      </p:sp>
      <p:sp>
        <p:nvSpPr>
          <p:cNvPr id="203" name="Google Shape;203;p37"/>
          <p:cNvSpPr txBox="1"/>
          <p:nvPr>
            <p:ph type="title"/>
          </p:nvPr>
        </p:nvSpPr>
        <p:spPr>
          <a:xfrm>
            <a:off x="490971" y="3434607"/>
            <a:ext cx="9953509" cy="9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Trebuchet MS"/>
              <a:buNone/>
            </a:pPr>
            <a:r>
              <a:rPr lang="en-US" sz="3600">
                <a:solidFill>
                  <a:schemeClr val="lt2"/>
                </a:solidFill>
              </a:rPr>
              <a:t>Modelling Time Series Data with Theano</a:t>
            </a:r>
            <a:endParaRPr/>
          </a:p>
        </p:txBody>
      </p:sp>
      <p:sp>
        <p:nvSpPr>
          <p:cNvPr id="204" name="Google Shape;204;p37"/>
          <p:cNvSpPr txBox="1"/>
          <p:nvPr/>
        </p:nvSpPr>
        <p:spPr>
          <a:xfrm>
            <a:off x="490973" y="4920333"/>
            <a:ext cx="6057133" cy="4801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Certified Instructor, NVIDIA Deep Learning Institute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rebuchet MS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Corporation</a:t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6304" y="171375"/>
            <a:ext cx="2786237" cy="140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6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lang="en-US"/>
              <a:t>RNN / LSTM 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RECURRENT NEURAL NETWORK</a:t>
            </a:r>
            <a:endParaRPr/>
          </a:p>
        </p:txBody>
      </p:sp>
      <p:sp>
        <p:nvSpPr>
          <p:cNvPr id="267" name="Google Shape;267;p47"/>
          <p:cNvSpPr txBox="1"/>
          <p:nvPr>
            <p:ph idx="2" type="body"/>
          </p:nvPr>
        </p:nvSpPr>
        <p:spPr>
          <a:xfrm>
            <a:off x="516750" y="1558636"/>
            <a:ext cx="9948672" cy="4263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 = Recurrent Neural Network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Similar to traditional feed-forward network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RNNs include previous output state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Limited to looking back only a few steps due to vanishing gradient</a:t>
            </a:r>
            <a:endParaRPr/>
          </a:p>
          <a:p>
            <a:pPr indent="-342900" lvl="2" marL="143192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Errors are backpropagated through time</a:t>
            </a:r>
            <a:endParaRPr/>
          </a:p>
          <a:p>
            <a:pPr indent="-342900" lvl="2" marL="1431925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Inputs from previous time steps get exponentially down weighted and are eventually driven to zero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8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RNN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148" y="1417289"/>
            <a:ext cx="10096500" cy="40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9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LONG SHORT TERM MEMORY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49"/>
          <p:cNvSpPr txBox="1"/>
          <p:nvPr>
            <p:ph idx="2" type="body"/>
          </p:nvPr>
        </p:nvSpPr>
        <p:spPr>
          <a:xfrm>
            <a:off x="516750" y="1558636"/>
            <a:ext cx="9948672" cy="4263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LSTM = </a:t>
            </a:r>
            <a:r>
              <a:rPr lang="en-US">
                <a:solidFill>
                  <a:schemeClr val="dk2"/>
                </a:solidFill>
              </a:rPr>
              <a:t>Long Short Term Memory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Variant of RNN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No vanishing gradient problem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LSTMs can learn “very deep” tasks that require memories of events that happened or millions of discrete time steps ago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At each time step a measurement is recorded and used as input into the LSTM to yield a probability of survival prediction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Enables a real time monitoring of the patients probability of survival and insight into the patients trajectory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KERAS RNN</a:t>
            </a:r>
            <a:endParaRPr/>
          </a:p>
        </p:txBody>
      </p:sp>
      <p:pic>
        <p:nvPicPr>
          <p:cNvPr id="285" name="Google Shape;28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771650"/>
            <a:ext cx="84201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lang="en-US"/>
              <a:t>KERAS / THEANO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KERAS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p52"/>
          <p:cNvSpPr txBox="1"/>
          <p:nvPr>
            <p:ph idx="2" type="body"/>
          </p:nvPr>
        </p:nvSpPr>
        <p:spPr>
          <a:xfrm>
            <a:off x="516750" y="1529697"/>
            <a:ext cx="9948672" cy="42922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Modular neural network written in Python</a:t>
            </a:r>
            <a:endParaRPr baseline="30000" sz="1200"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Runs on TensorFlow and Theano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Theano excels at RNNs / LSTMs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Keras library allows for easy and fast prototyping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Runs on GPUs and CPUs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Compatible with Python 2.7 – 3.5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THEANO</a:t>
            </a:r>
            <a:endParaRPr/>
          </a:p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Theano excels at RNNs in general and LSTMs in particular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“Theano is a Python library that allows you to define, optimize, and evaluate mathematical expressions involving multi-dimensional arrays efficiently” </a:t>
            </a:r>
            <a:r>
              <a:rPr lang="en-US" sz="1000">
                <a:solidFill>
                  <a:schemeClr val="dk2"/>
                </a:solidFill>
              </a:rPr>
              <a:t>(http://deeplearning.net/software/theano/)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Runs on either GPU or CPU architectures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aseline="30000" sz="12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PA</a:t>
            </a:r>
            <a:r>
              <a:rPr lang="en-US"/>
              <a:t>NDAS / NUMPY / MATPLOTLIB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PANDAS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3" name="Google Shape;313;p55"/>
          <p:cNvSpPr txBox="1"/>
          <p:nvPr>
            <p:ph idx="2" type="body"/>
          </p:nvPr>
        </p:nvSpPr>
        <p:spPr>
          <a:xfrm>
            <a:off x="516750" y="1384301"/>
            <a:ext cx="9948672" cy="4437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Used in academia and commercial domains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Open-source, BSD-licensed project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Fast and efficient DataFrame object for data manipulation with integrated indexing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Contains tools for reading and writing data between in-memory data structures and different formats such as: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CSV and text files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Microsoft Excel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SQL databases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HDF5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4684583" y="633524"/>
            <a:ext cx="5922115" cy="618629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91425" spcFirstLastPara="1" rIns="91425" wrap="square" tIns="456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DEEP LEARNING INSTITUTE</a:t>
            </a:r>
            <a:endParaRPr/>
          </a:p>
        </p:txBody>
      </p:sp>
      <p:sp>
        <p:nvSpPr>
          <p:cNvPr id="212" name="Google Shape;212;p38"/>
          <p:cNvSpPr txBox="1"/>
          <p:nvPr>
            <p:ph idx="1" type="body"/>
          </p:nvPr>
        </p:nvSpPr>
        <p:spPr>
          <a:xfrm>
            <a:off x="4684584" y="1544595"/>
            <a:ext cx="5905832" cy="425219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2400">
                <a:solidFill>
                  <a:schemeClr val="lt2"/>
                </a:solidFill>
              </a:rPr>
              <a:t>DLI Mission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t/>
            </a:r>
            <a:endParaRPr sz="24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en-US" sz="2400"/>
              <a:t>Helping people solve challenging problems using AI and deep learning.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Developers, data scientists and engineers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Self-driving cars, healthcare and robotics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Training, optimizing, and deploying deep neural networks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717" y="1"/>
            <a:ext cx="439104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6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NUMPY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9" name="Google Shape;319;p56"/>
          <p:cNvSpPr txBox="1"/>
          <p:nvPr>
            <p:ph idx="2" type="body"/>
          </p:nvPr>
        </p:nvSpPr>
        <p:spPr>
          <a:xfrm>
            <a:off x="516750" y="1595535"/>
            <a:ext cx="9948672" cy="4226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NumPy is a Python scientific computing package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Open-source software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Includes: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Support for large, N-dimensional arrays and matrices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Collection of high-level mathematical functions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MATPLOTLIB</a:t>
            </a:r>
            <a:endParaRPr/>
          </a:p>
        </p:txBody>
      </p:sp>
      <p:sp>
        <p:nvSpPr>
          <p:cNvPr id="325" name="Google Shape;325;p57"/>
          <p:cNvSpPr txBox="1"/>
          <p:nvPr>
            <p:ph idx="2" type="body"/>
          </p:nvPr>
        </p:nvSpPr>
        <p:spPr>
          <a:xfrm>
            <a:off x="516750" y="1341121"/>
            <a:ext cx="9948672" cy="4480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Matplotlib is a Python 2D plotting library producing publication quality figures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Matplotlib can be used in: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Python scripts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Python and IPython shell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Jupyter notebook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Web application servers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Supports Python version 2.7 – 3.5</a:t>
            </a:r>
            <a:endParaRPr/>
          </a:p>
          <a:p>
            <a:pPr indent="-1905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8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DISCUSSION / OVERVIEW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9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336" name="Google Shape;336;p59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Electronic </a:t>
            </a:r>
            <a:r>
              <a:rPr lang="en-US">
                <a:solidFill>
                  <a:schemeClr val="dk2"/>
                </a:solidFill>
              </a:rPr>
              <a:t>health records (EHRs)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Contains medical treatments and histories of patients over time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15 years of data</a:t>
            </a:r>
            <a:endParaRPr/>
          </a:p>
          <a:p>
            <a:pPr indent="-3048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Data provided by PICU at Children’s Hospital Los Angeles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76,693 observations across 5,000+ un</a:t>
            </a:r>
            <a:r>
              <a:rPr lang="en-US" sz="2000">
                <a:solidFill>
                  <a:schemeClr val="dk2"/>
                </a:solidFill>
              </a:rPr>
              <a:t>ique patient encounters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Data is an irregular time series of measurements taken over the course of a patient’s stay in the ICU</a:t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0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DATA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2" name="Google Shape;34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0894" y="1397121"/>
            <a:ext cx="5525429" cy="40673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0"/>
          <p:cNvSpPr txBox="1"/>
          <p:nvPr/>
        </p:nvSpPr>
        <p:spPr>
          <a:xfrm>
            <a:off x="498347" y="1661070"/>
            <a:ext cx="455315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Measurements include: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Statistics - gender, age, weight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Vitals - heart rate, respiratory rate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Labs – glucose, creatinine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Interventions – intubation, O2</a:t>
            </a:r>
            <a:endParaRPr/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Drugs – dopamine, epinephrine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1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349" name="Google Shape;349;p61"/>
          <p:cNvSpPr txBox="1"/>
          <p:nvPr>
            <p:ph idx="2" type="body"/>
          </p:nvPr>
        </p:nvSpPr>
        <p:spPr>
          <a:xfrm>
            <a:off x="516750" y="1561171"/>
            <a:ext cx="9948672" cy="4260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Not all measurements were taken for all patients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Dependent variable:</a:t>
            </a:r>
            <a:endParaRPr/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Alive – 1</a:t>
            </a:r>
            <a:endParaRPr/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Not alive – 0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1,113,529 rows containing 265 independent variables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Mean observations per patient encounter = 223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Median observations per patient encounter = 94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</a:t>
            </a:r>
            <a:endParaRPr/>
          </a:p>
        </p:txBody>
      </p:sp>
      <p:sp>
        <p:nvSpPr>
          <p:cNvPr id="355" name="Google Shape;355;p62"/>
          <p:cNvSpPr txBox="1"/>
          <p:nvPr>
            <p:ph idx="2" type="body"/>
          </p:nvPr>
        </p:nvSpPr>
        <p:spPr>
          <a:xfrm>
            <a:off x="516750" y="1252156"/>
            <a:ext cx="9948672" cy="4569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Hierarchical Data Format (HDF) 5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Stores and organizes large amounts of scientific data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Designed by National Center for Supercomputing Applications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API supports most languages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Libraries compatible with Windows, OSX and Linux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Binary format</a:t>
            </a:r>
            <a:endParaRPr/>
          </a:p>
          <a:p>
            <a:pPr indent="-3429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4572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Not human readable</a:t>
            </a:r>
            <a:endParaRPr/>
          </a:p>
          <a:p>
            <a:pPr indent="-3429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4572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Efficient in storage size</a:t>
            </a:r>
            <a:endParaRPr/>
          </a:p>
          <a:p>
            <a:pPr indent="-3429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457200" lvl="2" marL="154622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2"/>
                </a:solidFill>
              </a:rPr>
              <a:t>Scales will to very large operational projects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/>
              <a:t>PROCESS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1" name="Google Shape;361;p63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chemeClr val="dk2"/>
                </a:solidFill>
              </a:rPr>
              <a:t>Setup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Configure Theano options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Import Numpy, Pandas and Matplotlib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Define folders which contain training / testing datasets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Load data using Pandas API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/>
              <a:t>PROCESS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67" name="Google Shape;367;p64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2"/>
            </a:pPr>
            <a:r>
              <a:rPr lang="en-US">
                <a:solidFill>
                  <a:schemeClr val="dk2"/>
                </a:solidFill>
              </a:rPr>
              <a:t>Data Preparation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review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normalization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Filling data gaps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sequencing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5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/>
              <a:t>PROCESS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3" name="Google Shape;373;p65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Architect LSTM network using Keras and Theano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Build the model (feed data into network for training)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Evaluate model using validation (test) data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Visualize results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Compare baseline to PRISM3 and PIM2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/>
          <p:nvPr/>
        </p:nvSpPr>
        <p:spPr>
          <a:xfrm>
            <a:off x="0" y="0"/>
            <a:ext cx="4388885" cy="617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0" y="2790634"/>
            <a:ext cx="4388885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  <a:endParaRPr/>
          </a:p>
        </p:txBody>
      </p:sp>
      <p:sp>
        <p:nvSpPr>
          <p:cNvPr id="221" name="Google Shape;221;p39"/>
          <p:cNvSpPr txBox="1"/>
          <p:nvPr/>
        </p:nvSpPr>
        <p:spPr>
          <a:xfrm>
            <a:off x="4896464" y="1124028"/>
            <a:ext cx="5751871" cy="3924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Perspective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RNNs / LSTMs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Keras / Theano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Pandas / Numpy / Matplotlib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Lab </a:t>
            </a:r>
            <a:endParaRPr/>
          </a:p>
          <a:p>
            <a:pPr indent="-342900" lvl="0" marL="7315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Discussion / Overview</a:t>
            </a:r>
            <a:endParaRPr/>
          </a:p>
          <a:p>
            <a:pPr indent="-342900" lvl="0" marL="7315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Launching the Lab Environment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73152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 Review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6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  <a:endParaRPr/>
          </a:p>
        </p:txBody>
      </p:sp>
      <p:sp>
        <p:nvSpPr>
          <p:cNvPr id="384" name="Google Shape;384;p67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/>
            </a:pPr>
            <a:r>
              <a:rPr lang="en-US">
                <a:solidFill>
                  <a:schemeClr val="dk2"/>
                </a:solidFill>
              </a:rPr>
              <a:t>Setup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Configure Theano options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Import Numpy, Pandas and Matplotlib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Define folders which contain training / testing datasets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Load data using Pandas API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LAB REVIEW - IMPORT LIBRARIES #1B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90" name="Google Shape;39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768" y="1841590"/>
            <a:ext cx="8309260" cy="3193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LAB REVIEW - 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DEFINE PATHS #1C</a:t>
            </a:r>
            <a:endParaRPr/>
          </a:p>
        </p:txBody>
      </p:sp>
      <p:pic>
        <p:nvPicPr>
          <p:cNvPr id="396" name="Google Shape;39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040" y="2154285"/>
            <a:ext cx="7188716" cy="2891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LOAD DATA #1D</a:t>
            </a:r>
            <a:endParaRPr/>
          </a:p>
        </p:txBody>
      </p:sp>
      <p:pic>
        <p:nvPicPr>
          <p:cNvPr id="402" name="Google Shape;40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7038" y="2214516"/>
            <a:ext cx="6578720" cy="2004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</a:t>
            </a:r>
            <a:endParaRPr/>
          </a:p>
        </p:txBody>
      </p:sp>
      <p:sp>
        <p:nvSpPr>
          <p:cNvPr id="408" name="Google Shape;408;p71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2"/>
            </a:pPr>
            <a:r>
              <a:rPr lang="en-US">
                <a:solidFill>
                  <a:schemeClr val="dk2"/>
                </a:solidFill>
              </a:rPr>
              <a:t>Data Preparation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review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normalization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Filling data gaps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AutoNum type="alphaLcPeriod"/>
            </a:pPr>
            <a:r>
              <a:rPr lang="en-US" sz="2000">
                <a:solidFill>
                  <a:schemeClr val="dk2"/>
                </a:solidFill>
              </a:rPr>
              <a:t>Data sequencing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– DATA REVIEW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414" name="Google Shape;414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75" y="1577187"/>
            <a:ext cx="9658846" cy="3530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LAB REVIEW – DATA REVIEW 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#2A</a:t>
            </a:r>
            <a:endParaRPr/>
          </a:p>
        </p:txBody>
      </p:sp>
      <p:pic>
        <p:nvPicPr>
          <p:cNvPr id="420" name="Google Shape;4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47" y="1252156"/>
            <a:ext cx="10230376" cy="4432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4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– DATA REVIEW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426" name="Google Shape;4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3394" y="1252156"/>
            <a:ext cx="4746008" cy="4430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5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– DATA REVIEW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432" name="Google Shape;432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9748" y="1252156"/>
            <a:ext cx="6253299" cy="4607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idx="4294967295" type="title"/>
          </p:nvPr>
        </p:nvSpPr>
        <p:spPr>
          <a:xfrm>
            <a:off x="643531" y="2731515"/>
            <a:ext cx="9292561" cy="6001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lang="en-US">
                <a:solidFill>
                  <a:schemeClr val="lt1"/>
                </a:solidFill>
              </a:rPr>
              <a:t>LAB PERSPECTIVE</a:t>
            </a:r>
            <a:endParaRPr b="1" i="0" sz="36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6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– DATA REVIEW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#2A</a:t>
            </a:r>
            <a:endParaRPr/>
          </a:p>
        </p:txBody>
      </p:sp>
      <p:pic>
        <p:nvPicPr>
          <p:cNvPr id="438" name="Google Shape;4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775" y="1252156"/>
            <a:ext cx="5939246" cy="4627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7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NORMALIZATION #2B</a:t>
            </a:r>
            <a:endParaRPr/>
          </a:p>
        </p:txBody>
      </p:sp>
      <p:pic>
        <p:nvPicPr>
          <p:cNvPr id="444" name="Google Shape;44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583" y="1537966"/>
            <a:ext cx="10131629" cy="348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DATA GAPS #</a:t>
            </a:r>
            <a:r>
              <a:rPr lang="en-US"/>
              <a:t>2C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0" name="Google Shape;45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842" y="1946649"/>
            <a:ext cx="9685111" cy="221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9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LAB REVIEW - DATA GAPS #2C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56" name="Google Shape;45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9023" y="1949067"/>
            <a:ext cx="8394750" cy="300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0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DATA GAPS #2C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2" name="Google Shape;46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3644" y="1252156"/>
            <a:ext cx="5665508" cy="4544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1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DATA GAPS #2C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8" name="Google Shape;46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764" y="1469537"/>
            <a:ext cx="10065267" cy="3924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DATA SEQUENCING #</a:t>
            </a:r>
            <a:r>
              <a:rPr lang="en-US"/>
              <a:t>2D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74" name="Google Shape;4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47" y="1411520"/>
            <a:ext cx="8718998" cy="4464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DATA SEQUENCING #2D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0" name="Google Shape;48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241" y="2285814"/>
            <a:ext cx="9846313" cy="1680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4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DATA SEQUENCING #2D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86" name="Google Shape;48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5504" y="1252156"/>
            <a:ext cx="4261069" cy="4743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5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</a:t>
            </a:r>
            <a:r>
              <a:rPr lang="en-US"/>
              <a:t>REVIEW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2" name="Google Shape;492;p85"/>
          <p:cNvSpPr txBox="1"/>
          <p:nvPr>
            <p:ph idx="2" type="body"/>
          </p:nvPr>
        </p:nvSpPr>
        <p:spPr>
          <a:xfrm>
            <a:off x="516750" y="1483567"/>
            <a:ext cx="994867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Architect LSTM network using Keras and Theano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Build the model (feed data into network for training)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Evaluate model using validation (test) data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Visualize results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AutoNum type="arabicPeriod" startAt="3"/>
            </a:pPr>
            <a:r>
              <a:rPr lang="en-US">
                <a:solidFill>
                  <a:schemeClr val="dk2"/>
                </a:solidFill>
              </a:rPr>
              <a:t>Compare baseline to PRISM3 and PIM2</a:t>
            </a:r>
            <a:endParaRPr/>
          </a:p>
          <a:p>
            <a:pPr indent="-215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PURPOSE / GOAL</a:t>
            </a:r>
            <a:endParaRPr/>
          </a:p>
        </p:txBody>
      </p:sp>
      <p:sp>
        <p:nvSpPr>
          <p:cNvPr id="232" name="Google Shape;232;p41"/>
          <p:cNvSpPr txBox="1"/>
          <p:nvPr>
            <p:ph idx="2" type="body"/>
          </p:nvPr>
        </p:nvSpPr>
        <p:spPr>
          <a:xfrm>
            <a:off x="525778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Predict severity of illness in patients based on information found in electronic health records (EHRs)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Provide feedback to clinicians when trying to assess the impact of treatment decision or raise early warning signs to flag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6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ARCHITECT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LSTM #</a:t>
            </a:r>
            <a:r>
              <a:rPr lang="en-US"/>
              <a:t>3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8" name="Google Shape;498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329" y="1252156"/>
            <a:ext cx="9014137" cy="4545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7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ARCHITECT LSTM #3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4" name="Google Shape;50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83" y="1850816"/>
            <a:ext cx="9725629" cy="2754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– BUILD / TRAIN MODEL #</a:t>
            </a:r>
            <a:r>
              <a:rPr lang="en-US"/>
              <a:t>4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0" name="Google Shape;51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894" y="1333939"/>
            <a:ext cx="9807008" cy="34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9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– EVALUATE MODEL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-US"/>
              <a:t>5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16" name="Google Shape;51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359" y="1393688"/>
            <a:ext cx="9019045" cy="132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9477" y="2721166"/>
            <a:ext cx="3742979" cy="1402053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89"/>
          <p:cNvSpPr txBox="1"/>
          <p:nvPr/>
        </p:nvSpPr>
        <p:spPr>
          <a:xfrm>
            <a:off x="5261089" y="2835729"/>
            <a:ext cx="391596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is, we have 2690 patient encounters for testing, and at each of the observations the model predicts survivability. Lets plot some predictions!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90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LAB REVIEW - </a:t>
            </a:r>
            <a:r>
              <a:rPr lang="en-US"/>
              <a:t>VISUALIZE RESULTS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#</a:t>
            </a:r>
            <a:r>
              <a:rPr lang="en-US"/>
              <a:t>6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24" name="Google Shape;524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122" y="1360172"/>
            <a:ext cx="5099845" cy="3344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41967" y="1547458"/>
            <a:ext cx="5060513" cy="2969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1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LAB REVIEW - COMPARE BASELINE #</a:t>
            </a:r>
            <a:r>
              <a:rPr lang="en-US"/>
              <a:t>7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1" name="Google Shape;53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1672" y="1252156"/>
            <a:ext cx="4750044" cy="230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1672" y="3523568"/>
            <a:ext cx="7474334" cy="242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9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/>
              <a:t>LAB REVIEW - COMPARE BASELINE #7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8" name="Google Shape;53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174" y="1624418"/>
            <a:ext cx="10168447" cy="3344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LAB REVIEW - COMPARE BASELINE #7</a:t>
            </a:r>
            <a:endParaRPr b="1" i="0" sz="36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44" name="Google Shape;54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750" y="1571043"/>
            <a:ext cx="4838700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6539" y="1252156"/>
            <a:ext cx="4362450" cy="4616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4"/>
          <p:cNvSpPr txBox="1"/>
          <p:nvPr>
            <p:ph type="title"/>
          </p:nvPr>
        </p:nvSpPr>
        <p:spPr>
          <a:xfrm>
            <a:off x="502998" y="488833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ELSE?</a:t>
            </a:r>
            <a:endParaRPr/>
          </a:p>
        </p:txBody>
      </p:sp>
      <p:sp>
        <p:nvSpPr>
          <p:cNvPr id="551" name="Google Shape;551;p94"/>
          <p:cNvSpPr txBox="1"/>
          <p:nvPr>
            <p:ph idx="2" type="body"/>
          </p:nvPr>
        </p:nvSpPr>
        <p:spPr>
          <a:xfrm>
            <a:off x="516750" y="1696598"/>
            <a:ext cx="9948600" cy="3820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Many ways to explore and improve model: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Add a second and third LSTM layer to the network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Change the number of layers and the number of neurons in those layers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Change some of the meta parameters in the network configuration like dropout or learning rate, etc.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Try using a CNN? Does it outperform the RNN / LSTM model?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title"/>
          </p:nvPr>
        </p:nvSpPr>
        <p:spPr>
          <a:xfrm>
            <a:off x="498347" y="2790634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WHAT’S NEXT</a:t>
            </a:r>
            <a:endParaRPr/>
          </a:p>
        </p:txBody>
      </p:sp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</a:t>
            </a:r>
            <a:endParaRPr/>
          </a:p>
        </p:txBody>
      </p:sp>
      <p:sp>
        <p:nvSpPr>
          <p:cNvPr id="238" name="Google Shape;238;p42"/>
          <p:cNvSpPr txBox="1"/>
          <p:nvPr>
            <p:ph idx="2" type="body"/>
          </p:nvPr>
        </p:nvSpPr>
        <p:spPr>
          <a:xfrm>
            <a:off x="512062" y="1519140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Discussion</a:t>
            </a:r>
            <a:r>
              <a:rPr lang="en-US">
                <a:solidFill>
                  <a:schemeClr val="dk2"/>
                </a:solidFill>
              </a:rPr>
              <a:t> on the tools, techniques and processes commonly used to build RNN / LSTM networks to evaluate EHRs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Introduction to aspects of RNNs, LSTMs, Keras, Theano, Pandas, Numpy and Matplotlib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Guided, h</a:t>
            </a: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ands-on exercise using the </a:t>
            </a:r>
            <a:r>
              <a:rPr lang="en-US">
                <a:solidFill>
                  <a:schemeClr val="dk2"/>
                </a:solidFill>
              </a:rPr>
              <a:t>tools noted above</a:t>
            </a: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-US">
                <a:solidFill>
                  <a:schemeClr val="dk2"/>
                </a:solidFill>
              </a:rPr>
              <a:t>to build a LSTM network to evaluate EHRs 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96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lang="en-US"/>
              <a:t>WHAT’S</a:t>
            </a: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NEXT</a:t>
            </a:r>
            <a:endParaRPr/>
          </a:p>
        </p:txBody>
      </p:sp>
      <p:sp>
        <p:nvSpPr>
          <p:cNvPr id="562" name="Google Shape;562;p96"/>
          <p:cNvSpPr txBox="1"/>
          <p:nvPr>
            <p:ph idx="2" type="body"/>
          </p:nvPr>
        </p:nvSpPr>
        <p:spPr>
          <a:xfrm>
            <a:off x="516750" y="17982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Use / practice what you learned</a:t>
            </a:r>
            <a:endParaRPr sz="2000">
              <a:solidFill>
                <a:schemeClr val="dk2"/>
              </a:solidFill>
            </a:endParaRPr>
          </a:p>
          <a:p>
            <a:pPr indent="-2794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Discuss with peers practical applications of DNN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Reach out to NVIDIA and the Deep Learning Institute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Attend local meetup groups</a:t>
            </a:r>
            <a:endParaRPr/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Follow people like Andrej Karpathy and Andrew Ng</a:t>
            </a:r>
            <a:endParaRPr/>
          </a:p>
          <a:p>
            <a:pPr indent="-330200" lvl="1" marL="1028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0203" y="3738559"/>
            <a:ext cx="2786237" cy="1405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WHAT THIS LAB IS NOT</a:t>
            </a:r>
            <a:endParaRPr/>
          </a:p>
        </p:txBody>
      </p:sp>
      <p:sp>
        <p:nvSpPr>
          <p:cNvPr id="244" name="Google Shape;244;p43"/>
          <p:cNvSpPr txBox="1"/>
          <p:nvPr>
            <p:ph idx="2" type="body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Introduction to machine learning from first principles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Explanation of</a:t>
            </a: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electronic health records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Rigorous mathematical formalism of neural networks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Survey of all the features and options of </a:t>
            </a:r>
            <a:r>
              <a:rPr lang="en-US">
                <a:solidFill>
                  <a:schemeClr val="dk2"/>
                </a:solidFill>
              </a:rPr>
              <a:t>Keras / Theano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ASSUMPTIONS</a:t>
            </a:r>
            <a:endParaRPr/>
          </a:p>
        </p:txBody>
      </p:sp>
      <p:sp>
        <p:nvSpPr>
          <p:cNvPr id="250" name="Google Shape;250;p44"/>
          <p:cNvSpPr txBox="1"/>
          <p:nvPr>
            <p:ph idx="2" type="body"/>
          </p:nvPr>
        </p:nvSpPr>
        <p:spPr>
          <a:xfrm>
            <a:off x="516750" y="1509311"/>
            <a:ext cx="9948672" cy="4312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You are familiar with: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Concept of electronic health records</a:t>
            </a:r>
            <a:endParaRPr/>
          </a:p>
          <a:p>
            <a:pPr indent="-190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Basics of n</a:t>
            </a:r>
            <a:r>
              <a:rPr b="0" i="0" lang="en-US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eural networks</a:t>
            </a:r>
            <a:endParaRPr/>
          </a:p>
          <a:p>
            <a:pPr indent="-215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Basics of Pandas, Numpy and Matplotlib</a:t>
            </a:r>
            <a:endParaRPr/>
          </a:p>
          <a:p>
            <a:pPr indent="0" lvl="1" marL="571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b="0" i="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Helpful to have:</a:t>
            </a:r>
            <a:endParaRPr b="0" i="0" sz="22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1" marL="9144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solidFill>
                  <a:schemeClr val="dk2"/>
                </a:solidFill>
              </a:rPr>
              <a:t>Familiarity with recurrent neural network (RNNs)</a:t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Trebuchet M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5"/>
          <p:cNvSpPr txBox="1"/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Trebuchet MS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TAKE AWAYS</a:t>
            </a:r>
            <a:endParaRPr/>
          </a:p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516750" y="2103034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>
                <a:solidFill>
                  <a:schemeClr val="dk2"/>
                </a:solidFill>
              </a:rPr>
              <a:t>Ability to</a:t>
            </a: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 setup your own recurrent neural network workflow </a:t>
            </a:r>
            <a:r>
              <a:rPr lang="en-US">
                <a:solidFill>
                  <a:schemeClr val="dk2"/>
                </a:solidFill>
              </a:rPr>
              <a:t>using Keras / Theano and </a:t>
            </a: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adapt it to your use case </a:t>
            </a:r>
            <a:endParaRPr/>
          </a:p>
          <a:p>
            <a:pPr indent="-190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/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Know where to go for more info on RNNs, Keras and Theano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Familiarity with </a:t>
            </a:r>
            <a:r>
              <a:rPr lang="en-US">
                <a:solidFill>
                  <a:schemeClr val="dk2"/>
                </a:solidFill>
              </a:rPr>
              <a:t>data preparation process using Pandas, Numpy and Keras</a:t>
            </a:r>
            <a:endParaRPr b="0" i="0" sz="2400" u="none" cap="none" strike="noStrike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